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76" r:id="rId3"/>
    <p:sldId id="257" r:id="rId4"/>
    <p:sldId id="258" r:id="rId5"/>
    <p:sldId id="259" r:id="rId6"/>
    <p:sldId id="274" r:id="rId7"/>
    <p:sldId id="277" r:id="rId8"/>
    <p:sldId id="278" r:id="rId9"/>
    <p:sldId id="279" r:id="rId10"/>
    <p:sldId id="280" r:id="rId11"/>
    <p:sldId id="275" r:id="rId12"/>
    <p:sldId id="272" r:id="rId13"/>
    <p:sldId id="270" r:id="rId14"/>
    <p:sldId id="271" r:id="rId15"/>
    <p:sldId id="260" r:id="rId16"/>
    <p:sldId id="261" r:id="rId17"/>
    <p:sldId id="262" r:id="rId18"/>
    <p:sldId id="263" r:id="rId19"/>
    <p:sldId id="264" r:id="rId20"/>
    <p:sldId id="266" r:id="rId21"/>
    <p:sldId id="273" r:id="rId22"/>
    <p:sldId id="267" r:id="rId23"/>
    <p:sldId id="269" r:id="rId24"/>
    <p:sldId id="265" r:id="rId25"/>
    <p:sldId id="268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ydia Steiner" initials="LS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>
      <p:cViewPr varScale="1">
        <p:scale>
          <a:sx n="53" d="100"/>
          <a:sy n="53" d="100"/>
        </p:scale>
        <p:origin x="792" y="16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09:03.640" idx="1">
    <p:pos x="4932" y="6016"/>
    <p:text>is not really relevant to our topic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6:16:53.676" idx="2">
    <p:pos x="2996" y="3088"/>
    <p:text>Because RNA is unstable 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20:21.014" idx="3">
    <p:pos x="7605" y="3712"/>
    <p:text>I dont really like this title yet. Maybe you find the right words…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510430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</a:t>
            </a:r>
            <a:r>
              <a:rPr lang="en-US" dirty="0" err="1"/>
              <a:t>kurz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451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Phylotypic</a:t>
            </a:r>
            <a:r>
              <a:rPr lang="en-US" baseline="0" dirty="0"/>
              <a:t> stage: developmental period in mid-embryogenesis where related species within a phylum (</a:t>
            </a:r>
            <a:r>
              <a:rPr lang="en-US" baseline="0" dirty="0" err="1"/>
              <a:t>Tierstamm</a:t>
            </a:r>
            <a:r>
              <a:rPr lang="en-US" baseline="0" dirty="0"/>
              <a:t>), highest resemblance </a:t>
            </a:r>
          </a:p>
          <a:p>
            <a:r>
              <a:rPr lang="en-US" baseline="0" dirty="0" err="1"/>
              <a:t>Datensatz</a:t>
            </a:r>
            <a:r>
              <a:rPr lang="en-US" baseline="0" dirty="0"/>
              <a:t> </a:t>
            </a:r>
            <a:r>
              <a:rPr lang="en-US" baseline="0" dirty="0" err="1"/>
              <a:t>erklären</a:t>
            </a:r>
            <a:r>
              <a:rPr lang="en-US" baseline="0" dirty="0"/>
              <a:t> </a:t>
            </a:r>
            <a:r>
              <a:rPr lang="en-US" baseline="0" dirty="0" err="1"/>
              <a:t>können</a:t>
            </a: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0864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</a:t>
            </a:r>
            <a:r>
              <a:rPr lang="en-US" dirty="0" err="1"/>
              <a:t>kurz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768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Folie</a:t>
            </a:r>
            <a:r>
              <a:rPr lang="en-US" dirty="0"/>
              <a:t>:</a:t>
            </a:r>
            <a:r>
              <a:rPr lang="en-US" baseline="0" dirty="0"/>
              <a:t> was </a:t>
            </a:r>
            <a:r>
              <a:rPr lang="en-US" baseline="0" dirty="0" err="1"/>
              <a:t>wir</a:t>
            </a:r>
            <a:r>
              <a:rPr lang="en-US" baseline="0" dirty="0"/>
              <a:t> </a:t>
            </a:r>
            <a:r>
              <a:rPr lang="en-US" baseline="0" dirty="0" err="1"/>
              <a:t>bisher</a:t>
            </a:r>
            <a:r>
              <a:rPr lang="en-US" baseline="0" dirty="0"/>
              <a:t> </a:t>
            </a:r>
            <a:r>
              <a:rPr lang="en-US" baseline="0" dirty="0" err="1"/>
              <a:t>gemacht</a:t>
            </a:r>
            <a:r>
              <a:rPr lang="en-US" baseline="0" dirty="0"/>
              <a:t> </a:t>
            </a:r>
            <a:r>
              <a:rPr lang="en-US" baseline="0" dirty="0" err="1"/>
              <a:t>haben</a:t>
            </a:r>
            <a:endParaRPr lang="en-US" baseline="0" dirty="0"/>
          </a:p>
          <a:p>
            <a:r>
              <a:rPr lang="en-US" baseline="0" dirty="0" err="1"/>
              <a:t>Zweite</a:t>
            </a:r>
            <a:r>
              <a:rPr lang="en-US" baseline="0" dirty="0"/>
              <a:t> </a:t>
            </a:r>
            <a:r>
              <a:rPr lang="en-US" baseline="0" dirty="0" err="1"/>
              <a:t>folie</a:t>
            </a:r>
            <a:r>
              <a:rPr lang="en-US" baseline="0" dirty="0"/>
              <a:t>: was </a:t>
            </a:r>
            <a:r>
              <a:rPr lang="en-US" baseline="0" dirty="0" err="1"/>
              <a:t>noch</a:t>
            </a:r>
            <a:r>
              <a:rPr lang="en-US" baseline="0" dirty="0"/>
              <a:t> </a:t>
            </a:r>
            <a:r>
              <a:rPr lang="en-US" baseline="0" dirty="0" err="1"/>
              <a:t>kommt</a:t>
            </a:r>
            <a:r>
              <a:rPr lang="en-US" baseline="0" dirty="0"/>
              <a:t> und </a:t>
            </a:r>
            <a:r>
              <a:rPr lang="en-US" baseline="0" dirty="0" err="1"/>
              <a:t>dann</a:t>
            </a:r>
            <a:r>
              <a:rPr lang="en-US" baseline="0" dirty="0"/>
              <a:t> </a:t>
            </a:r>
            <a:r>
              <a:rPr lang="en-US" baseline="0" dirty="0" err="1"/>
              <a:t>spezifischer</a:t>
            </a:r>
            <a:endParaRPr lang="en-US" baseline="0" dirty="0"/>
          </a:p>
          <a:p>
            <a:r>
              <a:rPr lang="en-US" baseline="0" dirty="0" err="1"/>
              <a:t>Sauber</a:t>
            </a:r>
            <a:r>
              <a:rPr lang="en-US" baseline="0" dirty="0"/>
              <a:t> </a:t>
            </a:r>
            <a:r>
              <a:rPr lang="en-US" baseline="0" dirty="0" err="1"/>
              <a:t>Einteilen</a:t>
            </a:r>
            <a:r>
              <a:rPr lang="en-US" baseline="0" dirty="0"/>
              <a:t>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69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12" name="Autor:in und Datum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13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Aufstellung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6" name="Fakte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Fakten</a:t>
            </a:r>
          </a:p>
        </p:txBody>
      </p:sp>
      <p:sp>
        <p:nvSpPr>
          <p:cNvPr id="10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Quellenangab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4224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Quellenangabe</a:t>
            </a:r>
          </a:p>
        </p:txBody>
      </p:sp>
      <p:sp>
        <p:nvSpPr>
          <p:cNvPr id="11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„Bemerkenswert“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Zwei Quallen vor rosafarbenem Hintergrund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4" name="Zwei sich berührende Quallen vor dunkelblauem Hintergrund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Zwei Quallen vor blauem Hintergrund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:in und Datum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2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2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Zwei Quallen vor blauem Hintergrund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3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Folien-Untertitel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43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44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61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6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el des Abschnitts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Titel des Abschnitts</a:t>
            </a:r>
          </a:p>
        </p:txBody>
      </p:sp>
      <p:sp>
        <p:nvSpPr>
          <p:cNvPr id="7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79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8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genda-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Agenda-Titel</a:t>
            </a:r>
          </a:p>
        </p:txBody>
      </p:sp>
      <p:sp>
        <p:nvSpPr>
          <p:cNvPr id="88" name="Agenda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Agenda-Untertitel</a:t>
            </a:r>
          </a:p>
        </p:txBody>
      </p:sp>
      <p:sp>
        <p:nvSpPr>
          <p:cNvPr id="89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Agendathemen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>
            <a:spLocks noGrp="1"/>
          </p:cNvSpPr>
          <p:nvPr>
            <p:ph type="title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Folientitel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7B4E4"/>
            </a:gs>
            <a:gs pos="44712">
              <a:srgbClr val="ABDAF2"/>
            </a:gs>
            <a:gs pos="100000">
              <a:srgbClr val="FFFFFF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ject Proposal"/>
          <p:cNvSpPr txBox="1">
            <a:spLocks noGrp="1"/>
          </p:cNvSpPr>
          <p:nvPr>
            <p:ph type="title"/>
          </p:nvPr>
        </p:nvSpPr>
        <p:spPr>
          <a:xfrm>
            <a:off x="1270000" y="1383226"/>
            <a:ext cx="10131215" cy="2013456"/>
          </a:xfrm>
          <a:prstGeom prst="rect">
            <a:avLst/>
          </a:prstGeom>
        </p:spPr>
        <p:txBody>
          <a:bodyPr/>
          <a:lstStyle>
            <a:lvl1pPr defTabSz="2121354">
              <a:lnSpc>
                <a:spcPct val="90000"/>
              </a:lnSpc>
              <a:defRPr sz="10962" spc="-32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rPr dirty="0"/>
              <a:t>Project Proposal</a:t>
            </a:r>
          </a:p>
        </p:txBody>
      </p:sp>
      <p:sp>
        <p:nvSpPr>
          <p:cNvPr id="151" name="TRAs expression in Human Embryo Cells"/>
          <p:cNvSpPr txBox="1">
            <a:spLocks noGrp="1"/>
          </p:cNvSpPr>
          <p:nvPr>
            <p:ph type="body" sz="quarter" idx="1"/>
          </p:nvPr>
        </p:nvSpPr>
        <p:spPr>
          <a:xfrm>
            <a:off x="1270000" y="4267200"/>
            <a:ext cx="9652000" cy="27275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rPr dirty="0"/>
              <a:t>TRAs expression in Human Embryo Cells</a:t>
            </a:r>
          </a:p>
        </p:txBody>
      </p:sp>
      <p:sp>
        <p:nvSpPr>
          <p:cNvPr id="152" name="Alina Aksianova, Letizia Holube, Nina Bank, Lydia Steiner"/>
          <p:cNvSpPr txBox="1">
            <a:spLocks noGrp="1"/>
          </p:cNvSpPr>
          <p:nvPr>
            <p:ph type="body" idx="21"/>
          </p:nvPr>
        </p:nvSpPr>
        <p:spPr>
          <a:xfrm>
            <a:off x="1270000" y="11991465"/>
            <a:ext cx="9652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37514">
              <a:defRPr sz="2862"/>
            </a:lvl1pPr>
          </a:lstStyle>
          <a:p>
            <a:r>
              <a:rPr dirty="0"/>
              <a:t>Alina </a:t>
            </a:r>
            <a:r>
              <a:rPr dirty="0" err="1"/>
              <a:t>Aksianova</a:t>
            </a:r>
            <a:r>
              <a:t>, Letizia Holube, Nina Bank, Lydia Steiner </a:t>
            </a:r>
          </a:p>
        </p:txBody>
      </p:sp>
      <p:sp>
        <p:nvSpPr>
          <p:cNvPr id="153" name="Data Statistics SS 2022…"/>
          <p:cNvSpPr txBox="1"/>
          <p:nvPr/>
        </p:nvSpPr>
        <p:spPr>
          <a:xfrm>
            <a:off x="13349943" y="2556852"/>
            <a:ext cx="10395475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Statistics SS 2022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Supervisor: Dr. Dinkelacker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Tutor: Ian </a:t>
            </a:r>
            <a:r>
              <a:rPr lang="de-DE"/>
              <a:t>Dirk Fichtner</a:t>
            </a: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7F088-94ED-336D-A242-801B0484D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– Scatter Plot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id="{1CEA5E23-02F3-0030-97E2-74B4D753C4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29330"/>
              </p:ext>
            </p:extLst>
          </p:nvPr>
        </p:nvGraphicFramePr>
        <p:xfrm>
          <a:off x="207822" y="5295352"/>
          <a:ext cx="3793208" cy="51306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96604">
                  <a:extLst>
                    <a:ext uri="{9D8B030D-6E8A-4147-A177-3AD203B41FA5}">
                      <a16:colId xmlns:a16="http://schemas.microsoft.com/office/drawing/2014/main" val="1196822703"/>
                    </a:ext>
                  </a:extLst>
                </a:gridCol>
                <a:gridCol w="1896604">
                  <a:extLst>
                    <a:ext uri="{9D8B030D-6E8A-4147-A177-3AD203B41FA5}">
                      <a16:colId xmlns:a16="http://schemas.microsoft.com/office/drawing/2014/main" val="3844591797"/>
                    </a:ext>
                  </a:extLst>
                </a:gridCol>
              </a:tblGrid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90143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3035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848043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609797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24639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0361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61021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189647"/>
                  </a:ext>
                </a:extLst>
              </a:tr>
            </a:tbl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id="{21FD829C-9D9C-3FE9-7366-F61CC0DFC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136" y="3108140"/>
            <a:ext cx="9505056" cy="95050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804EB6D-0AF1-85B0-3D7E-1A1A2AA61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4298" y="3108140"/>
            <a:ext cx="9505056" cy="950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9371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426757B-869F-9D5E-629D-493599B12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36" y="2969568"/>
            <a:ext cx="14732568" cy="777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3956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Chemokines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5979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</a:t>
            </a:r>
            <a:r>
              <a:rPr lang="en-US" dirty="0" err="1"/>
              <a:t>vorstellen</a:t>
            </a:r>
            <a:r>
              <a:rPr lang="en-US" dirty="0"/>
              <a:t>/</a:t>
            </a:r>
            <a:r>
              <a:rPr lang="en-US" dirty="0" err="1"/>
              <a:t>Biologischer</a:t>
            </a:r>
            <a:r>
              <a:rPr lang="en-US" dirty="0"/>
              <a:t> Background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728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Verknüpfung</a:t>
            </a:r>
            <a:r>
              <a:rPr lang="en-US" dirty="0"/>
              <a:t> von </a:t>
            </a:r>
            <a:r>
              <a:rPr lang="en-US" dirty="0" err="1"/>
              <a:t>Datenset</a:t>
            </a:r>
            <a:r>
              <a:rPr lang="en-US" dirty="0"/>
              <a:t> und </a:t>
            </a:r>
            <a:r>
              <a:rPr lang="en-US" dirty="0" err="1"/>
              <a:t>Biologie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sagt</a:t>
            </a:r>
            <a:r>
              <a:rPr lang="en-US" dirty="0"/>
              <a:t> der </a:t>
            </a:r>
            <a:r>
              <a:rPr lang="en-US" dirty="0" err="1"/>
              <a:t>Datensatz</a:t>
            </a:r>
            <a:r>
              <a:rPr lang="en-US" dirty="0"/>
              <a:t>? </a:t>
            </a:r>
            <a:r>
              <a:rPr lang="en-US" dirty="0" err="1"/>
              <a:t>Welche</a:t>
            </a:r>
            <a:r>
              <a:rPr lang="en-US" dirty="0"/>
              <a:t> </a:t>
            </a:r>
            <a:r>
              <a:rPr lang="en-US" dirty="0" err="1"/>
              <a:t>Zeilen</a:t>
            </a:r>
            <a:r>
              <a:rPr lang="en-US" dirty="0"/>
              <a:t>? Was </a:t>
            </a:r>
            <a:r>
              <a:rPr lang="en-US" dirty="0" err="1"/>
              <a:t>bedeuten</a:t>
            </a:r>
            <a:r>
              <a:rPr lang="en-US" dirty="0"/>
              <a:t> die </a:t>
            </a:r>
            <a:r>
              <a:rPr lang="en-US" dirty="0" err="1"/>
              <a:t>Zahlen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9722985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icroarray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Microarrays</a:t>
            </a:r>
          </a:p>
        </p:txBody>
      </p:sp>
      <p:sp>
        <p:nvSpPr>
          <p:cNvPr id="170" name="Gene Chip that reads gene expression in form of RN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Gene Chip that reads gene expression in form of RNA</a:t>
            </a:r>
          </a:p>
          <a:p>
            <a:r>
              <a:rPr dirty="0"/>
              <a:t>RNA -&gt; cDNA -&gt; labelling -&gt; </a:t>
            </a:r>
            <a:r>
              <a:rPr dirty="0" err="1"/>
              <a:t>Hybridisation</a:t>
            </a:r>
            <a:r>
              <a:rPr dirty="0"/>
              <a:t> -&gt; Scanning -&gt; </a:t>
            </a:r>
            <a:r>
              <a:rPr b="1" dirty="0">
                <a:solidFill>
                  <a:schemeClr val="accent2"/>
                </a:solidFill>
              </a:rPr>
              <a:t>Data Acquisition</a:t>
            </a:r>
          </a:p>
          <a:p>
            <a:r>
              <a:rPr dirty="0"/>
              <a:t>Labelling via biotin or Fluorescence</a:t>
            </a:r>
          </a:p>
          <a:p>
            <a:r>
              <a:rPr dirty="0"/>
              <a:t>Brand of chip:</a:t>
            </a:r>
            <a:r>
              <a:rPr lang="de-DE" dirty="0"/>
              <a:t> </a:t>
            </a:r>
            <a:r>
              <a:rPr lang="en-US" dirty="0" err="1"/>
              <a:t>Affymetrix</a:t>
            </a:r>
            <a:r>
              <a:rPr lang="en-US" dirty="0"/>
              <a:t> Mouse Genome 430 2.0 Array</a:t>
            </a:r>
            <a:endParaRPr dirty="0"/>
          </a:p>
        </p:txBody>
      </p:sp>
      <p:pic>
        <p:nvPicPr>
          <p:cNvPr id="171" name="Bild" descr="Bil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4145" y="8243269"/>
            <a:ext cx="7482312" cy="420594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Internal Quality Control"/>
          <p:cNvSpPr txBox="1"/>
          <p:nvPr/>
        </p:nvSpPr>
        <p:spPr>
          <a:xfrm>
            <a:off x="10097262" y="11082508"/>
            <a:ext cx="4189477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/>
            </a:lvl1pPr>
          </a:lstStyle>
          <a:p>
            <a:r>
              <a:rPr dirty="0"/>
              <a:t>Internal Quality Control</a:t>
            </a:r>
          </a:p>
        </p:txBody>
      </p:sp>
      <p:sp>
        <p:nvSpPr>
          <p:cNvPr id="173" name="Pfeil"/>
          <p:cNvSpPr/>
          <p:nvPr/>
        </p:nvSpPr>
        <p:spPr>
          <a:xfrm>
            <a:off x="18247418" y="10738977"/>
            <a:ext cx="625710" cy="584201"/>
          </a:xfrm>
          <a:prstGeom prst="rightArrow">
            <a:avLst>
              <a:gd name="adj1" fmla="val 32000"/>
              <a:gd name="adj2" fmla="val 6854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Early organ development in </a:t>
            </a:r>
            <a:r>
              <a:rPr lang="de-DE" dirty="0" err="1"/>
              <a:t>mouse</a:t>
            </a:r>
            <a:r>
              <a:rPr dirty="0"/>
              <a:t> embryo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Metho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Methods</a:t>
            </a:r>
          </a:p>
        </p:txBody>
      </p:sp>
      <p:sp>
        <p:nvSpPr>
          <p:cNvPr id="178" name="RNA degradation plot for quality control…"/>
          <p:cNvSpPr txBox="1">
            <a:spLocks noGrp="1"/>
          </p:cNvSpPr>
          <p:nvPr>
            <p:ph type="body" idx="1"/>
          </p:nvPr>
        </p:nvSpPr>
        <p:spPr>
          <a:xfrm>
            <a:off x="1270000" y="2422254"/>
            <a:ext cx="21844000" cy="10277746"/>
          </a:xfrm>
          <a:prstGeom prst="rect">
            <a:avLst/>
          </a:prstGeom>
        </p:spPr>
        <p:txBody>
          <a:bodyPr/>
          <a:lstStyle/>
          <a:p>
            <a:r>
              <a:t>RNA degradation plot for quality control</a:t>
            </a:r>
          </a:p>
          <a:p>
            <a:r>
              <a:t>VSNrma Normalisation</a:t>
            </a:r>
          </a:p>
          <a:p>
            <a:r>
              <a:t>Boxplot before and after normalisation </a:t>
            </a:r>
          </a:p>
          <a:p>
            <a:r>
              <a:t>If necessary Quantile normalisation </a:t>
            </a:r>
          </a:p>
          <a:p>
            <a:r>
              <a:t>Scatter plot to control chip quality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olientit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1" name="Folien-Untertite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Clean Data: Correctly assign gene names to Microarray datas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Clean Data: Correctly assign gene names to Microarray dataset </a:t>
            </a:r>
          </a:p>
          <a:p>
            <a:r>
              <a:t>New table with genes of low variance removed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hipwise Quality Contr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Chipwise Quality Control</a:t>
            </a:r>
          </a:p>
        </p:txBody>
      </p:sp>
      <p:sp>
        <p:nvSpPr>
          <p:cNvPr id="185" name="Maybe, we can try this out for a few chips and include some exampl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Maybe, we can try this out for a few chips and include some examples</a:t>
            </a:r>
          </a:p>
          <a:p>
            <a:r>
              <a:t>Single cell control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D695A7-A25A-5886-F9A3-818B2C1F6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0" y="838200"/>
            <a:ext cx="21844000" cy="1549400"/>
          </a:xfrm>
        </p:spPr>
        <p:txBody>
          <a:bodyPr/>
          <a:lstStyle/>
          <a:p>
            <a:r>
              <a:rPr lang="de-DE"/>
              <a:t>Structure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93DCFAD-7150-F37B-4C89-843DE05F1D1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270000" y="2387600"/>
            <a:ext cx="21844000" cy="10312400"/>
          </a:xfrm>
        </p:spPr>
        <p:txBody>
          <a:bodyPr>
            <a:normAutofit/>
          </a:bodyPr>
          <a:lstStyle/>
          <a:p>
            <a:r>
              <a:rPr lang="de-DE"/>
              <a:t>biological background -literature</a:t>
            </a:r>
          </a:p>
          <a:p>
            <a:r>
              <a:rPr lang="de-DE"/>
              <a:t>questions/hypotheses aim </a:t>
            </a:r>
          </a:p>
          <a:p>
            <a:r>
              <a:rPr lang="de-DE"/>
              <a:t>QC and knowledge of the datasets</a:t>
            </a:r>
          </a:p>
          <a:p>
            <a:r>
              <a:rPr lang="de-DE"/>
              <a:t>project structure, planned analysis and milestones</a:t>
            </a:r>
          </a:p>
          <a:p>
            <a:r>
              <a:rPr lang="de-DE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56114880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Hypothese</a:t>
            </a:r>
            <a:r>
              <a:rPr lang="en-US" dirty="0"/>
              <a:t>”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does the differential expression levels change over time of organogenesis in mice?</a:t>
            </a:r>
          </a:p>
          <a:p>
            <a:r>
              <a:rPr lang="en-US" dirty="0"/>
              <a:t>How does this data correlates with the known TRA-data?</a:t>
            </a:r>
          </a:p>
          <a:p>
            <a:r>
              <a:rPr lang="en-US" dirty="0"/>
              <a:t>Can we </a:t>
            </a:r>
            <a:r>
              <a:rPr lang="en-US" dirty="0" err="1"/>
              <a:t>analyse</a:t>
            </a:r>
            <a:r>
              <a:rPr lang="en-US" dirty="0"/>
              <a:t> </a:t>
            </a:r>
            <a:r>
              <a:rPr lang="en-US" dirty="0" err="1"/>
              <a:t>Datensatz</a:t>
            </a:r>
            <a:r>
              <a:rPr lang="en-US" dirty="0"/>
              <a:t> in </a:t>
            </a:r>
            <a:r>
              <a:rPr lang="en-US" dirty="0" err="1"/>
              <a:t>Hinsicht</a:t>
            </a:r>
            <a:r>
              <a:rPr lang="en-US" dirty="0"/>
              <a:t> auf den Chemokines</a:t>
            </a:r>
          </a:p>
          <a:p>
            <a:r>
              <a:rPr lang="en-US" dirty="0"/>
              <a:t>Whether there is a correlation with Chemokines or TRA?</a:t>
            </a:r>
          </a:p>
          <a:p>
            <a:endParaRPr lang="en-US" dirty="0"/>
          </a:p>
          <a:p>
            <a:r>
              <a:rPr lang="en-US" dirty="0"/>
              <a:t>E.g. how to combine with Chemokines, TRA?</a:t>
            </a:r>
          </a:p>
        </p:txBody>
      </p:sp>
    </p:spTree>
    <p:extLst>
      <p:ext uri="{BB962C8B-B14F-4D97-AF65-F5344CB8AC3E}">
        <p14:creationId xmlns:p14="http://schemas.microsoft.com/office/powerpoint/2010/main" val="200689310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</a:t>
            </a:r>
            <a:r>
              <a:rPr lang="en-US" dirty="0" err="1"/>
              <a:t>Dataanalysis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Histogramme</a:t>
            </a:r>
            <a:endParaRPr lang="en-US" dirty="0"/>
          </a:p>
          <a:p>
            <a:r>
              <a:rPr lang="en-US" dirty="0"/>
              <a:t>Density plots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833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done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  <a:endParaRPr dirty="0"/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9" name="Week 1"/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1</a:t>
            </a:r>
          </a:p>
        </p:txBody>
      </p:sp>
      <p:sp>
        <p:nvSpPr>
          <p:cNvPr id="190" name="Week 2-3"/>
          <p:cNvSpPr/>
          <p:nvPr/>
        </p:nvSpPr>
        <p:spPr>
          <a:xfrm>
            <a:off x="5158715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Week</a:t>
            </a:r>
            <a:br>
              <a:rPr dirty="0"/>
            </a:br>
            <a:r>
              <a:rPr dirty="0"/>
              <a:t>2-3</a:t>
            </a:r>
          </a:p>
        </p:txBody>
      </p:sp>
      <p:sp>
        <p:nvSpPr>
          <p:cNvPr id="191" name="Week 4-6"/>
          <p:cNvSpPr/>
          <p:nvPr/>
        </p:nvSpPr>
        <p:spPr>
          <a:xfrm>
            <a:off x="10664887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Week</a:t>
            </a:r>
            <a:br>
              <a:rPr dirty="0"/>
            </a:br>
            <a:r>
              <a:rPr dirty="0"/>
              <a:t>4-6</a:t>
            </a:r>
          </a:p>
        </p:txBody>
      </p:sp>
      <p:sp>
        <p:nvSpPr>
          <p:cNvPr id="192" name="Week 7-8"/>
          <p:cNvSpPr/>
          <p:nvPr/>
        </p:nvSpPr>
        <p:spPr>
          <a:xfrm>
            <a:off x="16396762" y="3663746"/>
            <a:ext cx="1657362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7-8</a:t>
            </a:r>
          </a:p>
        </p:txBody>
      </p:sp>
      <p:sp>
        <p:nvSpPr>
          <p:cNvPr id="193" name="13.07. 2022"/>
          <p:cNvSpPr/>
          <p:nvPr/>
        </p:nvSpPr>
        <p:spPr>
          <a:xfrm>
            <a:off x="19893458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13.07.</a:t>
            </a:r>
            <a:br/>
            <a:r>
              <a:t>2022</a:t>
            </a:r>
          </a:p>
        </p:txBody>
      </p:sp>
      <p:sp>
        <p:nvSpPr>
          <p:cNvPr id="194" name="Linie"/>
          <p:cNvSpPr/>
          <p:nvPr/>
        </p:nvSpPr>
        <p:spPr>
          <a:xfrm flipV="1">
            <a:off x="1993560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5" name="Linie"/>
          <p:cNvSpPr/>
          <p:nvPr/>
        </p:nvSpPr>
        <p:spPr>
          <a:xfrm flipV="1">
            <a:off x="5987395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6" name="Linie"/>
          <p:cNvSpPr/>
          <p:nvPr/>
        </p:nvSpPr>
        <p:spPr>
          <a:xfrm flipV="1">
            <a:off x="1149356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7" name="Linie"/>
          <p:cNvSpPr/>
          <p:nvPr/>
        </p:nvSpPr>
        <p:spPr>
          <a:xfrm flipV="1">
            <a:off x="17225442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8" name="Linie"/>
          <p:cNvSpPr/>
          <p:nvPr/>
        </p:nvSpPr>
        <p:spPr>
          <a:xfrm flipV="1">
            <a:off x="2072213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9" name="Data Camp…"/>
          <p:cNvSpPr/>
          <p:nvPr/>
        </p:nvSpPr>
        <p:spPr>
          <a:xfrm>
            <a:off x="498532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Camp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Github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</a:t>
            </a:r>
          </a:p>
        </p:txBody>
      </p:sp>
      <p:sp>
        <p:nvSpPr>
          <p:cNvPr id="200" name="Data Exploration…"/>
          <p:cNvSpPr/>
          <p:nvPr/>
        </p:nvSpPr>
        <p:spPr>
          <a:xfrm>
            <a:off x="4492367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Data Exploration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Quality Control</a:t>
            </a:r>
          </a:p>
        </p:txBody>
      </p:sp>
      <p:sp>
        <p:nvSpPr>
          <p:cNvPr id="201" name="PCA, heatmaps…"/>
          <p:cNvSpPr/>
          <p:nvPr/>
        </p:nvSpPr>
        <p:spPr>
          <a:xfrm>
            <a:off x="9299339" y="10051549"/>
            <a:ext cx="461416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PCA, </a:t>
            </a:r>
            <a:r>
              <a:rPr dirty="0" err="1"/>
              <a:t>heatmaps</a:t>
            </a:r>
            <a:endParaRPr dirty="0"/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k-means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differential gene expression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Compare to literature</a:t>
            </a:r>
          </a:p>
        </p:txBody>
      </p:sp>
      <p:sp>
        <p:nvSpPr>
          <p:cNvPr id="202" name="Bug Fixes…"/>
          <p:cNvSpPr/>
          <p:nvPr/>
        </p:nvSpPr>
        <p:spPr>
          <a:xfrm>
            <a:off x="15258243" y="10051550"/>
            <a:ext cx="393440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Bug Fixes</a:t>
            </a:r>
          </a:p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Finish presentation and report</a:t>
            </a:r>
          </a:p>
        </p:txBody>
      </p:sp>
      <p:sp>
        <p:nvSpPr>
          <p:cNvPr id="203" name="Presentation"/>
          <p:cNvSpPr/>
          <p:nvPr/>
        </p:nvSpPr>
        <p:spPr>
          <a:xfrm>
            <a:off x="19498546" y="10051550"/>
            <a:ext cx="2447183" cy="3114900"/>
          </a:xfrm>
          <a:prstGeom prst="roundRect">
            <a:avLst>
              <a:gd name="adj" fmla="val 9546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Presentation</a:t>
            </a:r>
          </a:p>
        </p:txBody>
      </p:sp>
      <p:sp>
        <p:nvSpPr>
          <p:cNvPr id="2" name="Pfeil nach unten 1"/>
          <p:cNvSpPr/>
          <p:nvPr/>
        </p:nvSpPr>
        <p:spPr>
          <a:xfrm>
            <a:off x="7893959" y="3038309"/>
            <a:ext cx="1656184" cy="2808312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7893959" y="2566385"/>
            <a:ext cx="178093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Here we are</a:t>
            </a:r>
          </a:p>
        </p:txBody>
      </p:sp>
    </p:spTree>
    <p:extLst>
      <p:ext uri="{BB962C8B-B14F-4D97-AF65-F5344CB8AC3E}">
        <p14:creationId xmlns:p14="http://schemas.microsoft.com/office/powerpoint/2010/main" val="215267393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Spezifizierte</a:t>
            </a:r>
            <a:r>
              <a:rPr lang="en-US" dirty="0"/>
              <a:t> milestones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Exploration: </a:t>
            </a:r>
            <a:r>
              <a:rPr lang="en-US" dirty="0" err="1"/>
              <a:t>xy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Bioanatytics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PCA, </a:t>
            </a:r>
            <a:r>
              <a:rPr lang="en-US" dirty="0" err="1"/>
              <a:t>heatmaps</a:t>
            </a:r>
            <a:endParaRPr lang="en-US" dirty="0"/>
          </a:p>
          <a:p>
            <a:pPr lvl="1"/>
            <a:r>
              <a:rPr lang="en-US" dirty="0"/>
              <a:t>k-means</a:t>
            </a:r>
          </a:p>
          <a:p>
            <a:pPr lvl="1"/>
            <a:r>
              <a:rPr lang="en-US" dirty="0"/>
              <a:t>differential gene expression</a:t>
            </a:r>
          </a:p>
          <a:p>
            <a:pPr lvl="1"/>
            <a:r>
              <a:rPr lang="en-US" dirty="0"/>
              <a:t>Compare to literature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11946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Timeline</a:t>
            </a:r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9" name="Week 1"/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Week</a:t>
            </a:r>
            <a:br>
              <a:rPr dirty="0"/>
            </a:br>
            <a:r>
              <a:rPr dirty="0"/>
              <a:t>1</a:t>
            </a:r>
          </a:p>
        </p:txBody>
      </p:sp>
      <p:sp>
        <p:nvSpPr>
          <p:cNvPr id="190" name="Week 2-3"/>
          <p:cNvSpPr/>
          <p:nvPr/>
        </p:nvSpPr>
        <p:spPr>
          <a:xfrm>
            <a:off x="5158715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2-3</a:t>
            </a:r>
          </a:p>
        </p:txBody>
      </p:sp>
      <p:sp>
        <p:nvSpPr>
          <p:cNvPr id="191" name="Week 4-6"/>
          <p:cNvSpPr/>
          <p:nvPr/>
        </p:nvSpPr>
        <p:spPr>
          <a:xfrm>
            <a:off x="10664887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4-6</a:t>
            </a:r>
          </a:p>
        </p:txBody>
      </p:sp>
      <p:sp>
        <p:nvSpPr>
          <p:cNvPr id="192" name="Week 7-8"/>
          <p:cNvSpPr/>
          <p:nvPr/>
        </p:nvSpPr>
        <p:spPr>
          <a:xfrm>
            <a:off x="16396762" y="3663746"/>
            <a:ext cx="1657362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7-8</a:t>
            </a:r>
          </a:p>
        </p:txBody>
      </p:sp>
      <p:sp>
        <p:nvSpPr>
          <p:cNvPr id="193" name="13.07. 2022"/>
          <p:cNvSpPr/>
          <p:nvPr/>
        </p:nvSpPr>
        <p:spPr>
          <a:xfrm>
            <a:off x="19893458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13.07.</a:t>
            </a:r>
            <a:br/>
            <a:r>
              <a:t>2022</a:t>
            </a:r>
          </a:p>
        </p:txBody>
      </p:sp>
      <p:sp>
        <p:nvSpPr>
          <p:cNvPr id="194" name="Linie"/>
          <p:cNvSpPr/>
          <p:nvPr/>
        </p:nvSpPr>
        <p:spPr>
          <a:xfrm flipV="1">
            <a:off x="1993560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5" name="Linie"/>
          <p:cNvSpPr/>
          <p:nvPr/>
        </p:nvSpPr>
        <p:spPr>
          <a:xfrm flipV="1">
            <a:off x="5987395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6" name="Linie"/>
          <p:cNvSpPr/>
          <p:nvPr/>
        </p:nvSpPr>
        <p:spPr>
          <a:xfrm flipV="1">
            <a:off x="1149356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7" name="Linie"/>
          <p:cNvSpPr/>
          <p:nvPr/>
        </p:nvSpPr>
        <p:spPr>
          <a:xfrm flipV="1">
            <a:off x="17225442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8" name="Linie"/>
          <p:cNvSpPr/>
          <p:nvPr/>
        </p:nvSpPr>
        <p:spPr>
          <a:xfrm flipV="1">
            <a:off x="2072213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9" name="Data Camp…"/>
          <p:cNvSpPr/>
          <p:nvPr/>
        </p:nvSpPr>
        <p:spPr>
          <a:xfrm>
            <a:off x="498532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Camp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Github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</a:t>
            </a:r>
          </a:p>
        </p:txBody>
      </p:sp>
      <p:sp>
        <p:nvSpPr>
          <p:cNvPr id="200" name="Data Exploration…"/>
          <p:cNvSpPr/>
          <p:nvPr/>
        </p:nvSpPr>
        <p:spPr>
          <a:xfrm>
            <a:off x="4492367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Exploration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Quality Control</a:t>
            </a:r>
          </a:p>
        </p:txBody>
      </p:sp>
      <p:sp>
        <p:nvSpPr>
          <p:cNvPr id="201" name="PCA, heatmaps…"/>
          <p:cNvSpPr/>
          <p:nvPr/>
        </p:nvSpPr>
        <p:spPr>
          <a:xfrm>
            <a:off x="9299339" y="10051549"/>
            <a:ext cx="461416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PCA, heatmaps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k-means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differential gene expression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Compare to literature</a:t>
            </a:r>
          </a:p>
        </p:txBody>
      </p:sp>
      <p:sp>
        <p:nvSpPr>
          <p:cNvPr id="202" name="Bug Fixes…"/>
          <p:cNvSpPr/>
          <p:nvPr/>
        </p:nvSpPr>
        <p:spPr>
          <a:xfrm>
            <a:off x="15258243" y="10051550"/>
            <a:ext cx="393440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Bug Fixes</a:t>
            </a:r>
          </a:p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Finish presentation and report</a:t>
            </a:r>
          </a:p>
        </p:txBody>
      </p:sp>
      <p:sp>
        <p:nvSpPr>
          <p:cNvPr id="203" name="Presentation"/>
          <p:cNvSpPr/>
          <p:nvPr/>
        </p:nvSpPr>
        <p:spPr>
          <a:xfrm>
            <a:off x="19498546" y="10051550"/>
            <a:ext cx="2447183" cy="3114900"/>
          </a:xfrm>
          <a:prstGeom prst="roundRect">
            <a:avLst>
              <a:gd name="adj" fmla="val 9546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Presentation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93553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TRAs</a:t>
            </a:r>
          </a:p>
        </p:txBody>
      </p:sp>
      <p:sp>
        <p:nvSpPr>
          <p:cNvPr id="156" name="Tissue Restricted Antigen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Tissue Restricted Antigenes</a:t>
            </a:r>
          </a:p>
        </p:txBody>
      </p:sp>
      <p:sp>
        <p:nvSpPr>
          <p:cNvPr id="157" name="Central tolerance of the immune system = Negative Selection process (Kyewski &amp; Klein,2006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Central tolerance of the immune system = Negative Selection process</a:t>
            </a:r>
            <a:br/>
            <a:r>
              <a:rPr sz="2200" b="1"/>
              <a:t>(Kyewski &amp; Klein,2006)</a:t>
            </a:r>
          </a:p>
          <a:p>
            <a:r>
              <a:t>Developing T-Cells -&gt; exposed to TRAs in thymus -&gt; binding cells apoptosis</a:t>
            </a:r>
          </a:p>
          <a:p>
            <a:r>
              <a:t>Defect: Auto immune diseases, e.g. Diabetes Type I</a:t>
            </a:r>
            <a:br/>
            <a:r>
              <a:rPr sz="2200" b="1"/>
              <a:t>(Atkinson, Eisenbarth, Michels, 2014)</a:t>
            </a:r>
            <a:r>
              <a:t> </a:t>
            </a:r>
          </a:p>
          <a:p>
            <a:endParaRPr/>
          </a:p>
          <a:p>
            <a:r>
              <a:t>Application: Tumor Marker, Immunotherapy</a:t>
            </a:r>
            <a:br/>
            <a:r>
              <a:rPr sz="2200" b="1"/>
              <a:t>(Hong, 2014)</a:t>
            </a:r>
            <a:r>
              <a:rPr sz="2200" b="1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sz="2200" b="1"/>
              <a:t>(Mahmoud,2018)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RA-gene table"/>
          <p:cNvSpPr txBox="1">
            <a:spLocks noGrp="1"/>
          </p:cNvSpPr>
          <p:nvPr>
            <p:ph type="title"/>
          </p:nvPr>
        </p:nvSpPr>
        <p:spPr>
          <a:xfrm>
            <a:off x="1269999" y="8041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t>TRA-gene table</a:t>
            </a:r>
          </a:p>
        </p:txBody>
      </p:sp>
      <p:pic>
        <p:nvPicPr>
          <p:cNvPr id="160" name="Bild" descr="Bil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4608" y="5977566"/>
            <a:ext cx="8030534" cy="7068949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Dinkelacker, 2007…"/>
          <p:cNvSpPr txBox="1"/>
          <p:nvPr/>
        </p:nvSpPr>
        <p:spPr>
          <a:xfrm>
            <a:off x="10898365" y="12374095"/>
            <a:ext cx="258727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1"/>
            </a:pPr>
            <a:r>
              <a:t>Dinkelacker, 2007</a:t>
            </a:r>
          </a:p>
          <a:p>
            <a:pPr>
              <a:defRPr sz="2200" b="1"/>
            </a:pPr>
            <a:r>
              <a:t>Dinkelacker, 2019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5814D7D6-84BC-BE7D-20D9-EE3B0EBAA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564121"/>
              </p:ext>
            </p:extLst>
          </p:nvPr>
        </p:nvGraphicFramePr>
        <p:xfrm>
          <a:off x="1607375" y="2609528"/>
          <a:ext cx="21169247" cy="2711626"/>
        </p:xfrm>
        <a:graphic>
          <a:graphicData uri="http://schemas.openxmlformats.org/drawingml/2006/table">
            <a:tbl>
              <a:tblPr/>
              <a:tblGrid>
                <a:gridCol w="1924477">
                  <a:extLst>
                    <a:ext uri="{9D8B030D-6E8A-4147-A177-3AD203B41FA5}">
                      <a16:colId xmlns:a16="http://schemas.microsoft.com/office/drawing/2014/main" val="248610717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1327137885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1378150358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1699472450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360710737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425586085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2649674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10802780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24391461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1071421697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3711113495"/>
                    </a:ext>
                  </a:extLst>
                </a:gridCol>
              </a:tblGrid>
              <a:tr h="1355813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ensembl.transcript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ensembl.gene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gene.symbol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entrezID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refseqID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unigeneID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chrom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startsite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tiss.number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tissues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max.tissue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831103"/>
                  </a:ext>
                </a:extLst>
              </a:tr>
              <a:tr h="1355813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ENSMUST00000000003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ENSMUSG00000000003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Pbsn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54192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X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77837901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6642251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58FA3512-4C29-DBE2-65B8-FF44FCF26303}"/>
              </a:ext>
            </a:extLst>
          </p:cNvPr>
          <p:cNvSpPr txBox="1"/>
          <p:nvPr/>
        </p:nvSpPr>
        <p:spPr>
          <a:xfrm>
            <a:off x="1269999" y="7146032"/>
            <a:ext cx="4020332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de-DE" b="1"/>
              <a:t>tra.2014.mouse.5x.table:</a:t>
            </a:r>
          </a:p>
          <a:p>
            <a:r>
              <a:rPr lang="de-DE" b="1"/>
              <a:t>7 988</a:t>
            </a:r>
          </a:p>
          <a:p>
            <a:endParaRPr lang="de-DE" b="1"/>
          </a:p>
          <a:p>
            <a:r>
              <a:rPr lang="de-DE" b="1"/>
              <a:t>tra.2014.mouse.4301.5x.table:</a:t>
            </a:r>
          </a:p>
          <a:p>
            <a:r>
              <a:rPr lang="de-DE" b="1"/>
              <a:t>19 761 Gene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Dataset</a:t>
            </a:r>
          </a:p>
        </p:txBody>
      </p:sp>
      <p:sp>
        <p:nvSpPr>
          <p:cNvPr id="166" name="What did we choose, why did we choose i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What did we choose, why did we choose it</a:t>
            </a:r>
          </a:p>
        </p:txBody>
      </p:sp>
      <p:sp>
        <p:nvSpPr>
          <p:cNvPr id="167" name="Background Pape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Irie</a:t>
            </a:r>
            <a:r>
              <a:rPr lang="de-DE" dirty="0"/>
              <a:t>, N., &amp; </a:t>
            </a:r>
            <a:r>
              <a:rPr lang="de-DE" dirty="0" err="1"/>
              <a:t>Kuratani</a:t>
            </a:r>
            <a:r>
              <a:rPr lang="de-DE" dirty="0"/>
              <a:t>, S. (2011). </a:t>
            </a:r>
            <a:r>
              <a:rPr lang="de-DE" dirty="0" err="1"/>
              <a:t>Comparative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reveals</a:t>
            </a:r>
            <a:r>
              <a:rPr lang="de-DE" dirty="0"/>
              <a:t> </a:t>
            </a:r>
            <a:r>
              <a:rPr lang="de-DE" dirty="0" err="1"/>
              <a:t>vertebrate</a:t>
            </a:r>
            <a:r>
              <a:rPr lang="de-DE" dirty="0"/>
              <a:t> </a:t>
            </a:r>
            <a:r>
              <a:rPr lang="de-DE" dirty="0" err="1"/>
              <a:t>phylotypic</a:t>
            </a:r>
            <a:r>
              <a:rPr lang="de-DE" dirty="0"/>
              <a:t> </a:t>
            </a:r>
            <a:r>
              <a:rPr lang="de-DE" dirty="0" err="1"/>
              <a:t>period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organogenesis</a:t>
            </a:r>
            <a:r>
              <a:rPr lang="de-DE" dirty="0"/>
              <a:t>. </a:t>
            </a:r>
            <a:r>
              <a:rPr lang="de-DE" i="1" dirty="0"/>
              <a:t>Nature </a:t>
            </a:r>
            <a:r>
              <a:rPr lang="de-DE" i="1" dirty="0" err="1"/>
              <a:t>communications</a:t>
            </a:r>
            <a:r>
              <a:rPr lang="de-DE" dirty="0"/>
              <a:t>, </a:t>
            </a:r>
            <a:r>
              <a:rPr lang="de-DE" i="1" dirty="0"/>
              <a:t>2</a:t>
            </a:r>
            <a:r>
              <a:rPr lang="de-DE" dirty="0"/>
              <a:t>, 248. https://doi.org/10.1038/ncomms1248</a:t>
            </a:r>
          </a:p>
          <a:p>
            <a:r>
              <a:rPr dirty="0"/>
              <a:t>Gene Expression in </a:t>
            </a:r>
            <a:r>
              <a:rPr lang="en-US" dirty="0"/>
              <a:t>mouse</a:t>
            </a:r>
            <a:r>
              <a:rPr dirty="0"/>
              <a:t> embryo development</a:t>
            </a:r>
          </a:p>
          <a:p>
            <a:r>
              <a:rPr dirty="0"/>
              <a:t>Intervals:</a:t>
            </a:r>
            <a:r>
              <a:rPr lang="de-DE" dirty="0"/>
              <a:t> E7.5, E8.5, E9.5, E10.5, E12.5, E14.5, E16.5, E18.5 (</a:t>
            </a:r>
            <a:r>
              <a:rPr lang="de-DE" dirty="0" err="1"/>
              <a:t>days</a:t>
            </a:r>
            <a:r>
              <a:rPr lang="de-DE" dirty="0"/>
              <a:t> after </a:t>
            </a:r>
            <a:r>
              <a:rPr lang="de-DE" dirty="0" err="1"/>
              <a:t>mating</a:t>
            </a:r>
            <a:r>
              <a:rPr lang="de-DE" dirty="0"/>
              <a:t>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en-US" dirty="0" err="1"/>
              <a:t>containig</a:t>
            </a:r>
            <a:r>
              <a:rPr lang="de-DE" dirty="0"/>
              <a:t> 2-3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RNA </a:t>
            </a:r>
            <a:r>
              <a:rPr lang="de-DE" dirty="0" err="1"/>
              <a:t>of</a:t>
            </a:r>
            <a:r>
              <a:rPr lang="de-DE" dirty="0"/>
              <a:t> multiple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embyos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2E4E1C-A7C8-3B18-AE94-2DFF3A2D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Structure of the data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9DB8630-3383-440F-3F26-37AEDA568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0000" y="2370237"/>
            <a:ext cx="21844000" cy="1103387"/>
          </a:xfrm>
        </p:spPr>
        <p:txBody>
          <a:bodyPr/>
          <a:lstStyle/>
          <a:p>
            <a:r>
              <a:rPr lang="de-DE"/>
              <a:t>20 Chips in total</a:t>
            </a:r>
          </a:p>
        </p:txBody>
      </p:sp>
      <p:sp>
        <p:nvSpPr>
          <p:cNvPr id="7" name="Week 1">
            <a:extLst>
              <a:ext uri="{FF2B5EF4-FFF2-40B4-BE49-F238E27FC236}">
                <a16:creationId xmlns:a16="http://schemas.microsoft.com/office/drawing/2014/main" id="{190BD912-F4C0-9A18-3394-5E7E57284C4F}"/>
              </a:ext>
            </a:extLst>
          </p:cNvPr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8" name="Week 1">
            <a:extLst>
              <a:ext uri="{FF2B5EF4-FFF2-40B4-BE49-F238E27FC236}">
                <a16:creationId xmlns:a16="http://schemas.microsoft.com/office/drawing/2014/main" id="{9EF0E7C7-1284-4CC1-1343-2B4D8FF5DFBD}"/>
              </a:ext>
            </a:extLst>
          </p:cNvPr>
          <p:cNvSpPr/>
          <p:nvPr/>
        </p:nvSpPr>
        <p:spPr>
          <a:xfrm>
            <a:off x="2927361" y="36688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9" name="Week 1">
            <a:extLst>
              <a:ext uri="{FF2B5EF4-FFF2-40B4-BE49-F238E27FC236}">
                <a16:creationId xmlns:a16="http://schemas.microsoft.com/office/drawing/2014/main" id="{910A7528-79D7-52E0-43F1-8CFDAC25D20E}"/>
              </a:ext>
            </a:extLst>
          </p:cNvPr>
          <p:cNvSpPr/>
          <p:nvPr/>
        </p:nvSpPr>
        <p:spPr>
          <a:xfrm>
            <a:off x="4689842" y="367390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10" name="Week 1">
            <a:extLst>
              <a:ext uri="{FF2B5EF4-FFF2-40B4-BE49-F238E27FC236}">
                <a16:creationId xmlns:a16="http://schemas.microsoft.com/office/drawing/2014/main" id="{D8880009-8350-0F86-6A30-4FF1E0635F82}"/>
              </a:ext>
            </a:extLst>
          </p:cNvPr>
          <p:cNvSpPr/>
          <p:nvPr/>
        </p:nvSpPr>
        <p:spPr>
          <a:xfrm>
            <a:off x="1159409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1" name="Week 1">
            <a:extLst>
              <a:ext uri="{FF2B5EF4-FFF2-40B4-BE49-F238E27FC236}">
                <a16:creationId xmlns:a16="http://schemas.microsoft.com/office/drawing/2014/main" id="{8D9D3B95-F03D-BEF6-3040-7DA12C249448}"/>
              </a:ext>
            </a:extLst>
          </p:cNvPr>
          <p:cNvSpPr/>
          <p:nvPr/>
        </p:nvSpPr>
        <p:spPr>
          <a:xfrm>
            <a:off x="2938466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2" name="Week 1">
            <a:extLst>
              <a:ext uri="{FF2B5EF4-FFF2-40B4-BE49-F238E27FC236}">
                <a16:creationId xmlns:a16="http://schemas.microsoft.com/office/drawing/2014/main" id="{49684FDA-BB6D-5F22-C7CE-252C6F205D49}"/>
              </a:ext>
            </a:extLst>
          </p:cNvPr>
          <p:cNvSpPr/>
          <p:nvPr/>
        </p:nvSpPr>
        <p:spPr>
          <a:xfrm>
            <a:off x="4725472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3" name="Week 1">
            <a:extLst>
              <a:ext uri="{FF2B5EF4-FFF2-40B4-BE49-F238E27FC236}">
                <a16:creationId xmlns:a16="http://schemas.microsoft.com/office/drawing/2014/main" id="{0F66CE72-F87D-A216-775C-F5C38167AFF2}"/>
              </a:ext>
            </a:extLst>
          </p:cNvPr>
          <p:cNvSpPr/>
          <p:nvPr/>
        </p:nvSpPr>
        <p:spPr>
          <a:xfrm>
            <a:off x="1175705" y="780820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4" name="Week 1">
            <a:extLst>
              <a:ext uri="{FF2B5EF4-FFF2-40B4-BE49-F238E27FC236}">
                <a16:creationId xmlns:a16="http://schemas.microsoft.com/office/drawing/2014/main" id="{0353A2E4-FB42-3340-A87F-E669C97FDFB5}"/>
              </a:ext>
            </a:extLst>
          </p:cNvPr>
          <p:cNvSpPr/>
          <p:nvPr/>
        </p:nvSpPr>
        <p:spPr>
          <a:xfrm>
            <a:off x="1192001" y="98804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5" name="Week 1">
            <a:extLst>
              <a:ext uri="{FF2B5EF4-FFF2-40B4-BE49-F238E27FC236}">
                <a16:creationId xmlns:a16="http://schemas.microsoft.com/office/drawing/2014/main" id="{28247AB2-F3C3-D25A-A18A-0FA2D14FAEDC}"/>
              </a:ext>
            </a:extLst>
          </p:cNvPr>
          <p:cNvSpPr/>
          <p:nvPr/>
        </p:nvSpPr>
        <p:spPr>
          <a:xfrm>
            <a:off x="2938466" y="780819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6" name="Week 1">
            <a:extLst>
              <a:ext uri="{FF2B5EF4-FFF2-40B4-BE49-F238E27FC236}">
                <a16:creationId xmlns:a16="http://schemas.microsoft.com/office/drawing/2014/main" id="{4BA78A54-2C6B-B0F7-EC0F-2D7A316751E9}"/>
              </a:ext>
            </a:extLst>
          </p:cNvPr>
          <p:cNvSpPr/>
          <p:nvPr/>
        </p:nvSpPr>
        <p:spPr>
          <a:xfrm>
            <a:off x="4658397" y="780819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7" name="Week 1">
            <a:extLst>
              <a:ext uri="{FF2B5EF4-FFF2-40B4-BE49-F238E27FC236}">
                <a16:creationId xmlns:a16="http://schemas.microsoft.com/office/drawing/2014/main" id="{F4827C0E-A47A-F650-F6F6-370EDEA75E27}"/>
              </a:ext>
            </a:extLst>
          </p:cNvPr>
          <p:cNvSpPr/>
          <p:nvPr/>
        </p:nvSpPr>
        <p:spPr>
          <a:xfrm>
            <a:off x="2930881" y="990448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8" name="Week 1">
            <a:extLst>
              <a:ext uri="{FF2B5EF4-FFF2-40B4-BE49-F238E27FC236}">
                <a16:creationId xmlns:a16="http://schemas.microsoft.com/office/drawing/2014/main" id="{E98F019E-234E-E293-38A7-E596E3422E84}"/>
              </a:ext>
            </a:extLst>
          </p:cNvPr>
          <p:cNvSpPr/>
          <p:nvPr/>
        </p:nvSpPr>
        <p:spPr>
          <a:xfrm>
            <a:off x="4669761" y="992854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9" name="Week 1">
            <a:extLst>
              <a:ext uri="{FF2B5EF4-FFF2-40B4-BE49-F238E27FC236}">
                <a16:creationId xmlns:a16="http://schemas.microsoft.com/office/drawing/2014/main" id="{33FF66A6-069E-68D0-2EC2-989B29AE240E}"/>
              </a:ext>
            </a:extLst>
          </p:cNvPr>
          <p:cNvSpPr/>
          <p:nvPr/>
        </p:nvSpPr>
        <p:spPr>
          <a:xfrm>
            <a:off x="8938364" y="365630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0" name="Week 1">
            <a:extLst>
              <a:ext uri="{FF2B5EF4-FFF2-40B4-BE49-F238E27FC236}">
                <a16:creationId xmlns:a16="http://schemas.microsoft.com/office/drawing/2014/main" id="{F00238DE-D4E1-9F3E-2AC3-9D399C421832}"/>
              </a:ext>
            </a:extLst>
          </p:cNvPr>
          <p:cNvSpPr/>
          <p:nvPr/>
        </p:nvSpPr>
        <p:spPr>
          <a:xfrm>
            <a:off x="10763694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1" name="Week 1">
            <a:extLst>
              <a:ext uri="{FF2B5EF4-FFF2-40B4-BE49-F238E27FC236}">
                <a16:creationId xmlns:a16="http://schemas.microsoft.com/office/drawing/2014/main" id="{2CA0F0EF-4AD5-0B11-25C8-C2F410917798}"/>
              </a:ext>
            </a:extLst>
          </p:cNvPr>
          <p:cNvSpPr/>
          <p:nvPr/>
        </p:nvSpPr>
        <p:spPr>
          <a:xfrm>
            <a:off x="8938364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2" name="Week 1">
            <a:extLst>
              <a:ext uri="{FF2B5EF4-FFF2-40B4-BE49-F238E27FC236}">
                <a16:creationId xmlns:a16="http://schemas.microsoft.com/office/drawing/2014/main" id="{41366B27-E08A-37C6-2EA4-2B462E6B2F8B}"/>
              </a:ext>
            </a:extLst>
          </p:cNvPr>
          <p:cNvSpPr/>
          <p:nvPr/>
        </p:nvSpPr>
        <p:spPr>
          <a:xfrm>
            <a:off x="10765081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3" name="Week 1">
            <a:extLst>
              <a:ext uri="{FF2B5EF4-FFF2-40B4-BE49-F238E27FC236}">
                <a16:creationId xmlns:a16="http://schemas.microsoft.com/office/drawing/2014/main" id="{8C75E71F-3F8C-2F2D-876F-B29FA5DE0823}"/>
              </a:ext>
            </a:extLst>
          </p:cNvPr>
          <p:cNvSpPr/>
          <p:nvPr/>
        </p:nvSpPr>
        <p:spPr>
          <a:xfrm>
            <a:off x="8938364" y="781564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E16.5</a:t>
            </a:r>
            <a:endParaRPr/>
          </a:p>
        </p:txBody>
      </p:sp>
      <p:sp>
        <p:nvSpPr>
          <p:cNvPr id="24" name="Week 1">
            <a:extLst>
              <a:ext uri="{FF2B5EF4-FFF2-40B4-BE49-F238E27FC236}">
                <a16:creationId xmlns:a16="http://schemas.microsoft.com/office/drawing/2014/main" id="{65C88B76-5336-C544-2C16-DE06BE7D49D0}"/>
              </a:ext>
            </a:extLst>
          </p:cNvPr>
          <p:cNvSpPr/>
          <p:nvPr/>
        </p:nvSpPr>
        <p:spPr>
          <a:xfrm>
            <a:off x="10763695" y="780819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E16.5</a:t>
            </a:r>
            <a:endParaRPr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95692A16-40BB-0775-CACA-92A513F9E725}"/>
              </a:ext>
            </a:extLst>
          </p:cNvPr>
          <p:cNvSpPr txBox="1"/>
          <p:nvPr/>
        </p:nvSpPr>
        <p:spPr>
          <a:xfrm>
            <a:off x="16440472" y="3641263"/>
            <a:ext cx="572753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sz="4800"/>
              <a:t>Days after mating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4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0.5 -&gt; Morning after</a:t>
            </a:r>
          </a:p>
        </p:txBody>
      </p:sp>
    </p:spTree>
    <p:extLst>
      <p:ext uri="{BB962C8B-B14F-4D97-AF65-F5344CB8AC3E}">
        <p14:creationId xmlns:p14="http://schemas.microsoft.com/office/powerpoint/2010/main" val="21054081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EB520-99F5-5E7D-80B2-33F35126D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Single Chip Control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D57ECA-F172-CA0D-C83B-E7FE1DE71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124" y="2681536"/>
            <a:ext cx="10561959" cy="1056195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D6E9F4A-BDA4-0B80-2856-BE2EB9F538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24" y="2681536"/>
            <a:ext cx="10561959" cy="10561959"/>
          </a:xfrm>
          <a:prstGeom prst="rect">
            <a:avLst/>
          </a:prstGeom>
        </p:spPr>
      </p:pic>
      <p:sp>
        <p:nvSpPr>
          <p:cNvPr id="9" name="Rahmen 8">
            <a:extLst>
              <a:ext uri="{FF2B5EF4-FFF2-40B4-BE49-F238E27FC236}">
                <a16:creationId xmlns:a16="http://schemas.microsoft.com/office/drawing/2014/main" id="{80BC68D8-C67A-0CA4-C8BC-49935A832DE1}"/>
              </a:ext>
            </a:extLst>
          </p:cNvPr>
          <p:cNvSpPr/>
          <p:nvPr/>
        </p:nvSpPr>
        <p:spPr>
          <a:xfrm>
            <a:off x="5855296" y="6833029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10" name="Rahmen 9">
            <a:extLst>
              <a:ext uri="{FF2B5EF4-FFF2-40B4-BE49-F238E27FC236}">
                <a16:creationId xmlns:a16="http://schemas.microsoft.com/office/drawing/2014/main" id="{801DCF53-B936-379A-79D2-FF846790EE36}"/>
              </a:ext>
            </a:extLst>
          </p:cNvPr>
          <p:cNvSpPr/>
          <p:nvPr/>
        </p:nvSpPr>
        <p:spPr>
          <a:xfrm>
            <a:off x="16728504" y="6758118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269730039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F7D134-FA56-D43C-94B8-0B5A4A96D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Normalization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4132AB7-4930-3D94-7EA7-C31A9AFCB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5418" y="2308805"/>
            <a:ext cx="21844000" cy="907877"/>
          </a:xfrm>
        </p:spPr>
        <p:txBody>
          <a:bodyPr/>
          <a:lstStyle/>
          <a:p>
            <a:r>
              <a:rPr lang="de-DE"/>
              <a:t>Via vsnrma: Variance stabilization and calibration for microarray data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CD8EE93-4D23-DCF4-5D3B-77605084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52" y="3401616"/>
            <a:ext cx="10244982" cy="1024498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01A40F5-07E0-B198-28EF-A66DFC85C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3987" y="3294330"/>
            <a:ext cx="10519220" cy="1042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5307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13AF81-7474-4067-02C7-3C9CEB5D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– RNA Dagradation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2AA2995-E2D2-5108-21BD-C6F28A509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8884" y="2405581"/>
            <a:ext cx="10561960" cy="1056196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17A0EA2-170B-BE18-925D-8748F767F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405581"/>
            <a:ext cx="10561960" cy="1056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9167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714</Words>
  <Application>Microsoft Macintosh PowerPoint</Application>
  <PresentationFormat>Benutzerdefiniert</PresentationFormat>
  <Paragraphs>183</Paragraphs>
  <Slides>25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33" baseType="lpstr">
      <vt:lpstr>Arial</vt:lpstr>
      <vt:lpstr>Avenir Next Demi Bold</vt:lpstr>
      <vt:lpstr>Avenir Next Medium</vt:lpstr>
      <vt:lpstr>Avenir Next Regular</vt:lpstr>
      <vt:lpstr>Helvetica</vt:lpstr>
      <vt:lpstr>Helvetica Neue</vt:lpstr>
      <vt:lpstr>Wingdings</vt:lpstr>
      <vt:lpstr>31_ColorGradientLight</vt:lpstr>
      <vt:lpstr>Project Proposal</vt:lpstr>
      <vt:lpstr>Structure</vt:lpstr>
      <vt:lpstr>TRAs</vt:lpstr>
      <vt:lpstr>TRA-gene table</vt:lpstr>
      <vt:lpstr>Dataset</vt:lpstr>
      <vt:lpstr>Structure of the data</vt:lpstr>
      <vt:lpstr>QC - Single Chip Control</vt:lpstr>
      <vt:lpstr>QC - Normalization</vt:lpstr>
      <vt:lpstr>QC – RNA Dagradation </vt:lpstr>
      <vt:lpstr>QC – Scatter Plot</vt:lpstr>
      <vt:lpstr>PowerPoint-Präsentation</vt:lpstr>
      <vt:lpstr>Chemokines</vt:lpstr>
      <vt:lpstr>Paper vorstellen/Biologischer Background</vt:lpstr>
      <vt:lpstr>Verknüpfung von Datenset und Biologie</vt:lpstr>
      <vt:lpstr>Microarrays</vt:lpstr>
      <vt:lpstr>PowerPoint-Präsentation</vt:lpstr>
      <vt:lpstr>Methods</vt:lpstr>
      <vt:lpstr>PowerPoint-Präsentation</vt:lpstr>
      <vt:lpstr>Chipwise Quality Control</vt:lpstr>
      <vt:lpstr>“Hypothese”</vt:lpstr>
      <vt:lpstr>Exploratory Dataanalysis</vt:lpstr>
      <vt:lpstr>What have we done until now?</vt:lpstr>
      <vt:lpstr>Spezifizierte milestones</vt:lpstr>
      <vt:lpstr>Timeline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cp:lastModifiedBy>Lydia Steiner</cp:lastModifiedBy>
  <cp:revision>12</cp:revision>
  <dcterms:modified xsi:type="dcterms:W3CDTF">2022-05-18T08:57:47Z</dcterms:modified>
</cp:coreProperties>
</file>